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60" r:id="rId1"/>
    <p:sldMasterId id="2147483672" r:id="rId2"/>
  </p:sldMasterIdLst>
  <p:notesMasterIdLst>
    <p:notesMasterId r:id="rId9"/>
  </p:notesMasterIdLst>
  <p:handoutMasterIdLst>
    <p:handoutMasterId r:id="rId10"/>
  </p:handoutMasterIdLst>
  <p:sldIdLst>
    <p:sldId id="393" r:id="rId3"/>
    <p:sldId id="443" r:id="rId4"/>
    <p:sldId id="410" r:id="rId5"/>
    <p:sldId id="442" r:id="rId6"/>
    <p:sldId id="441" r:id="rId7"/>
    <p:sldId id="436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318" autoAdjust="0"/>
    <p:restoredTop sz="91281" autoAdjust="0"/>
  </p:normalViewPr>
  <p:slideViewPr>
    <p:cSldViewPr snapToGrid="0">
      <p:cViewPr>
        <p:scale>
          <a:sx n="75" d="100"/>
          <a:sy n="75" d="100"/>
        </p:scale>
        <p:origin x="-1836" y="-72"/>
      </p:cViewPr>
      <p:guideLst>
        <p:guide orient="horz" pos="973"/>
        <p:guide pos="40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790" y="-108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311" cy="480060"/>
          </a:xfrm>
          <a:prstGeom prst="rect">
            <a:avLst/>
          </a:prstGeom>
        </p:spPr>
        <p:txBody>
          <a:bodyPr vert="horz" lIns="95905" tIns="47954" rIns="95905" bIns="479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227" y="0"/>
            <a:ext cx="3169310" cy="480060"/>
          </a:xfrm>
          <a:prstGeom prst="rect">
            <a:avLst/>
          </a:prstGeom>
        </p:spPr>
        <p:txBody>
          <a:bodyPr vert="horz" lIns="95905" tIns="47954" rIns="95905" bIns="47954" rtlCol="0"/>
          <a:lstStyle>
            <a:lvl1pPr algn="r">
              <a:defRPr sz="1200"/>
            </a:lvl1pPr>
          </a:lstStyle>
          <a:p>
            <a:fld id="{C0089743-1EEB-40E9-A7A5-649B75FD1C1A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475"/>
            <a:ext cx="3169311" cy="480060"/>
          </a:xfrm>
          <a:prstGeom prst="rect">
            <a:avLst/>
          </a:prstGeom>
        </p:spPr>
        <p:txBody>
          <a:bodyPr vert="horz" lIns="95905" tIns="47954" rIns="95905" bIns="479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227" y="9119475"/>
            <a:ext cx="3169310" cy="480060"/>
          </a:xfrm>
          <a:prstGeom prst="rect">
            <a:avLst/>
          </a:prstGeom>
        </p:spPr>
        <p:txBody>
          <a:bodyPr vert="horz" lIns="95905" tIns="47954" rIns="95905" bIns="47954" rtlCol="0" anchor="b"/>
          <a:lstStyle>
            <a:lvl1pPr algn="r">
              <a:defRPr sz="1200"/>
            </a:lvl1pPr>
          </a:lstStyle>
          <a:p>
            <a:fld id="{3E41B8C1-AE0F-4CE7-801F-DC0EC91F3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23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1" cy="480060"/>
          </a:xfrm>
          <a:prstGeom prst="rect">
            <a:avLst/>
          </a:prstGeom>
        </p:spPr>
        <p:txBody>
          <a:bodyPr vert="horz" lIns="95905" tIns="47954" rIns="95905" bIns="479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0"/>
            <a:ext cx="3169921" cy="480060"/>
          </a:xfrm>
          <a:prstGeom prst="rect">
            <a:avLst/>
          </a:prstGeom>
        </p:spPr>
        <p:txBody>
          <a:bodyPr vert="horz" lIns="95905" tIns="47954" rIns="95905" bIns="47954" rtlCol="0"/>
          <a:lstStyle>
            <a:lvl1pPr algn="r">
              <a:defRPr sz="1200"/>
            </a:lvl1pPr>
          </a:lstStyle>
          <a:p>
            <a:fld id="{74902EF5-A853-482E-B6B9-6E1754BC7C4C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05" tIns="47954" rIns="95905" bIns="47954" rtlCol="0" anchor="ctr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1" cy="480060"/>
          </a:xfrm>
          <a:prstGeom prst="rect">
            <a:avLst/>
          </a:prstGeom>
        </p:spPr>
        <p:txBody>
          <a:bodyPr vert="horz" lIns="95905" tIns="47954" rIns="95905" bIns="479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1" cy="480060"/>
          </a:xfrm>
          <a:prstGeom prst="rect">
            <a:avLst/>
          </a:prstGeom>
        </p:spPr>
        <p:txBody>
          <a:bodyPr vert="horz" lIns="95905" tIns="47954" rIns="95905" bIns="47954" rtlCol="0" anchor="b"/>
          <a:lstStyle>
            <a:lvl1pPr algn="r">
              <a:defRPr sz="1200"/>
            </a:lvl1pPr>
          </a:lstStyle>
          <a:p>
            <a:fld id="{DB93096B-4982-4849-9E82-15EE47B73E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43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 userDrawn="1"/>
        </p:nvSpPr>
        <p:spPr>
          <a:xfrm rot="20101305">
            <a:off x="1235270" y="3257233"/>
            <a:ext cx="66734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spc="270" baseline="0" dirty="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Confidential</a:t>
            </a:r>
            <a:endParaRPr lang="en-US" sz="9600" spc="270" baseline="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 flipV="1">
            <a:off x="5410183" y="1670642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1757652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1975809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1" y="2025045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1" y="2060214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1" y="1823042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8" y="1921625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2" y="1510304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1536169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2" y="1503732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1535351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1" y="3595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1" y="1760580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1" y="2066882"/>
            <a:ext cx="960120" cy="457200"/>
          </a:xfrm>
        </p:spPr>
        <p:txBody>
          <a:bodyPr/>
          <a:lstStyle/>
          <a:p>
            <a:pPr eaLnBrk="1" latinLnBrk="0" hangingPunct="1"/>
            <a:fld id="{F1AA2014-E6B1-46FD-BCD2-2C1832596E2E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1" y="2065930"/>
            <a:ext cx="12954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228996" y="120788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D789FAA-8E43-43B4-BA47-4FD0612A740E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F5A2811-ECE8-497E-90D8-56080CA3E98F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 rot="19359243">
            <a:off x="1170558" y="3582587"/>
            <a:ext cx="6450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prstClr val="white">
                    <a:lumMod val="85000"/>
                  </a:prstClr>
                </a:solidFill>
                <a:latin typeface="Calibri" panose="020F0502020204030204" pitchFamily="34" charset="0"/>
              </a:rPr>
              <a:t>CONFIDENTIAL</a:t>
            </a:r>
            <a:endParaRPr lang="en-US" sz="8000" dirty="0">
              <a:solidFill>
                <a:prstClr val="white">
                  <a:lumMod val="85000"/>
                </a:prst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 flipV="1">
            <a:off x="5410183" y="1670642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 flipV="1">
            <a:off x="5410201" y="1757652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 flipV="1">
            <a:off x="5410201" y="1975809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 flipV="1">
            <a:off x="5410201" y="2025045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 flipV="1">
            <a:off x="5410201" y="2060214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1" y="1823042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8" y="1921625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" y="1510304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" y="1536169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414052" y="1503732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1535351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1" y="3595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1" y="1760580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1" y="2066882"/>
            <a:ext cx="960120" cy="457200"/>
          </a:xfrm>
        </p:spPr>
        <p:txBody>
          <a:bodyPr/>
          <a:lstStyle/>
          <a:p>
            <a:fld id="{78865B5E-F3FB-4BDD-9658-32A28021EDFC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1" y="2065930"/>
            <a:ext cx="1295400" cy="457200"/>
          </a:xfrm>
        </p:spPr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228996" y="120788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6652B35-718D-4E28-AFEB-B694A3B357E8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322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 userDrawn="1"/>
        </p:nvSpPr>
        <p:spPr>
          <a:xfrm rot="19359243">
            <a:off x="1305480" y="2863632"/>
            <a:ext cx="6450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prstClr val="white">
                    <a:lumMod val="85000"/>
                  </a:prstClr>
                </a:solidFill>
                <a:latin typeface="Calibri" panose="020F0502020204030204" pitchFamily="34" charset="0"/>
              </a:rPr>
              <a:t>CONFIDENTIAL</a:t>
            </a:r>
            <a:endParaRPr lang="en-US" sz="8000" dirty="0">
              <a:solidFill>
                <a:prstClr val="white">
                  <a:lumMod val="85000"/>
                </a:prst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5410200" cy="914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C0C2B-38BA-4A5B-8D5D-FB07A05A65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Box 5"/>
          <p:cNvSpPr txBox="1">
            <a:spLocks noChangeArrowheads="1"/>
          </p:cNvSpPr>
          <p:nvPr userDrawn="1"/>
        </p:nvSpPr>
        <p:spPr bwMode="auto">
          <a:xfrm>
            <a:off x="2963863" y="6448425"/>
            <a:ext cx="3225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2" tIns="45716" rIns="91432" bIns="45716">
            <a:spAutoFit/>
          </a:bodyPr>
          <a:lstStyle/>
          <a:p>
            <a:pPr algn="ctr" eaLnBrk="0" hangingPunct="0">
              <a:lnSpc>
                <a:spcPct val="70000"/>
              </a:lnSpc>
              <a:spcBef>
                <a:spcPct val="50000"/>
              </a:spcBef>
              <a:defRPr/>
            </a:pPr>
            <a:endParaRPr lang="en-US" altLang="en-US" sz="1200" dirty="0">
              <a:solidFill>
                <a:prstClr val="black"/>
              </a:solidFill>
            </a:endParaRPr>
          </a:p>
          <a:p>
            <a:pPr algn="ctr" eaLnBrk="0" hangingPunct="0">
              <a:lnSpc>
                <a:spcPct val="70000"/>
              </a:lnSpc>
              <a:spcBef>
                <a:spcPct val="50000"/>
              </a:spcBef>
              <a:defRPr/>
            </a:pPr>
            <a:endParaRPr lang="en-US" altLang="en-US" sz="700" dirty="0">
              <a:solidFill>
                <a:srgbClr val="073E87"/>
              </a:solidFill>
            </a:endParaRPr>
          </a:p>
        </p:txBody>
      </p:sp>
      <p:pic>
        <p:nvPicPr>
          <p:cNvPr id="8" name="Picture 12" descr="logo"/>
          <p:cNvPicPr>
            <a:picLocks noChangeAspect="1" noChangeArrowheads="1"/>
          </p:cNvPicPr>
          <p:nvPr userDrawn="1"/>
        </p:nvPicPr>
        <p:blipFill>
          <a:blip r:embed="rId2" cstate="print"/>
          <a:srcRect b="14999"/>
          <a:stretch>
            <a:fillRect/>
          </a:stretch>
        </p:blipFill>
        <p:spPr bwMode="auto">
          <a:xfrm>
            <a:off x="0" y="6216650"/>
            <a:ext cx="3871913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top"/>
          <p:cNvPicPr>
            <a:picLocks noChangeAspect="1" noChangeArrowheads="1"/>
          </p:cNvPicPr>
          <p:nvPr userDrawn="1"/>
        </p:nvPicPr>
        <p:blipFill>
          <a:blip r:embed="rId3" cstate="print"/>
          <a:srcRect b="14999"/>
          <a:stretch>
            <a:fillRect/>
          </a:stretch>
        </p:blipFill>
        <p:spPr bwMode="auto">
          <a:xfrm>
            <a:off x="3875088" y="6216650"/>
            <a:ext cx="329565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 descr="top"/>
          <p:cNvPicPr>
            <a:picLocks noChangeAspect="1" noChangeArrowheads="1"/>
          </p:cNvPicPr>
          <p:nvPr userDrawn="1"/>
        </p:nvPicPr>
        <p:blipFill>
          <a:blip r:embed="rId3" cstate="print"/>
          <a:srcRect b="14999"/>
          <a:stretch>
            <a:fillRect/>
          </a:stretch>
        </p:blipFill>
        <p:spPr bwMode="auto">
          <a:xfrm>
            <a:off x="5848350" y="6216650"/>
            <a:ext cx="329565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28"/>
          <p:cNvSpPr txBox="1">
            <a:spLocks noChangeArrowheads="1"/>
          </p:cNvSpPr>
          <p:nvPr userDrawn="1"/>
        </p:nvSpPr>
        <p:spPr bwMode="auto">
          <a:xfrm>
            <a:off x="6323013" y="6419850"/>
            <a:ext cx="269016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prstClr val="black"/>
                </a:solidFill>
                <a:latin typeface="Arial" charset="0"/>
              </a:rPr>
              <a:t>© </a:t>
            </a:r>
            <a:r>
              <a:rPr lang="en-US" sz="1000" dirty="0" smtClean="0">
                <a:solidFill>
                  <a:prstClr val="black"/>
                </a:solidFill>
                <a:latin typeface="Arial" charset="0"/>
              </a:rPr>
              <a:t>2014, </a:t>
            </a:r>
            <a:r>
              <a:rPr lang="en-US" sz="1000" dirty="0">
                <a:solidFill>
                  <a:prstClr val="black"/>
                </a:solidFill>
                <a:latin typeface="Arial" charset="0"/>
              </a:rPr>
              <a:t>Brighterion Inc.  (all rights reserved)</a:t>
            </a:r>
          </a:p>
        </p:txBody>
      </p:sp>
      <p:pic>
        <p:nvPicPr>
          <p:cNvPr id="13" name="Picture 32" descr="top"/>
          <p:cNvPicPr>
            <a:picLocks noChangeAspect="1" noChangeArrowheads="1"/>
          </p:cNvPicPr>
          <p:nvPr userDrawn="1"/>
        </p:nvPicPr>
        <p:blipFill>
          <a:blip r:embed="rId3" cstate="print"/>
          <a:srcRect b="14999"/>
          <a:stretch>
            <a:fillRect/>
          </a:stretch>
        </p:blipFill>
        <p:spPr bwMode="auto">
          <a:xfrm>
            <a:off x="1881188" y="6248400"/>
            <a:ext cx="329565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31"/>
          <p:cNvSpPr txBox="1">
            <a:spLocks noChangeArrowheads="1"/>
          </p:cNvSpPr>
          <p:nvPr userDrawn="1"/>
        </p:nvSpPr>
        <p:spPr bwMode="auto">
          <a:xfrm>
            <a:off x="1731963" y="6464300"/>
            <a:ext cx="24368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000" dirty="0">
                <a:solidFill>
                  <a:srgbClr val="3366CC"/>
                </a:solidFill>
              </a:rPr>
              <a:t> Keeping an </a:t>
            </a:r>
            <a:r>
              <a:rPr lang="en-GB" sz="1000" dirty="0">
                <a:solidFill>
                  <a:srgbClr val="FFCC00"/>
                </a:solidFill>
              </a:rPr>
              <a:t>eye</a:t>
            </a:r>
            <a:r>
              <a:rPr lang="en-GB" sz="1000" dirty="0">
                <a:solidFill>
                  <a:srgbClr val="3366CC"/>
                </a:solidFill>
              </a:rPr>
              <a:t> </a:t>
            </a:r>
            <a:r>
              <a:rPr lang="en-GB" sz="1000" dirty="0" smtClean="0">
                <a:solidFill>
                  <a:srgbClr val="3366CC"/>
                </a:solidFill>
              </a:rPr>
              <a:t> on </a:t>
            </a:r>
            <a:r>
              <a:rPr lang="en-GB" sz="1000" dirty="0">
                <a:solidFill>
                  <a:srgbClr val="3366CC"/>
                </a:solidFill>
              </a:rPr>
              <a:t>your business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963" y="1447800"/>
            <a:ext cx="8229600" cy="4325112"/>
          </a:xfrm>
        </p:spPr>
        <p:txBody>
          <a:bodyPr/>
          <a:lstStyle>
            <a:lvl1pPr marL="365760" indent="-256032">
              <a:buClrTx/>
              <a:buFont typeface="Arial" pitchFamily="34" charset="0"/>
              <a:buChar char="•"/>
              <a:defRPr/>
            </a:lvl1pPr>
            <a:lvl2pPr marL="658368" indent="-246888">
              <a:buClrTx/>
              <a:buFont typeface="Arial" pitchFamily="34" charset="0"/>
              <a:buChar char="•"/>
              <a:defRPr/>
            </a:lvl2pPr>
            <a:lvl3pPr marL="923544" indent="-219456">
              <a:buClrTx/>
              <a:buFont typeface="Arial" pitchFamily="34" charset="0"/>
              <a:buChar char="•"/>
              <a:defRPr/>
            </a:lvl3pPr>
            <a:lvl4pPr marL="1179576" indent="-201168">
              <a:buClrTx/>
              <a:buFont typeface="Arial" pitchFamily="34" charset="0"/>
              <a:buChar char="•"/>
              <a:defRPr/>
            </a:lvl4pPr>
            <a:lvl5pPr marL="1389888" indent="-182880">
              <a:buClrTx/>
              <a:buFont typeface="Arial" pitchFamily="34" charset="0"/>
              <a:buChar char="•"/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64543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D819-DBB8-4E6E-8425-3797DABCD9A1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197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ABEE1-21B5-46F9-BC55-2EEF5A00B6E4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064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74FE4E-7E6D-4689-899A-C8A2AA1DA69B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>
              <a:solidFill>
                <a:srgbClr val="4584D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892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13A590B-78F9-4F86-8EAD-16C8C3817BFF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8496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F7EB-E02D-4A54-8B8B-EE1519CDB978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242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3122-DA86-4195-BFA5-7E0D59446721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90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 rot="20101305">
            <a:off x="1240033" y="2858879"/>
            <a:ext cx="66734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spc="270" baseline="0" dirty="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Confidential</a:t>
            </a:r>
            <a:endParaRPr lang="en-US" sz="9600" spc="270" baseline="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963" y="1447800"/>
            <a:ext cx="8229600" cy="4325112"/>
          </a:xfrm>
        </p:spPr>
        <p:txBody>
          <a:bodyPr/>
          <a:lstStyle>
            <a:lvl1pPr marL="365760" indent="-256032">
              <a:buClrTx/>
              <a:buFont typeface="Arial" pitchFamily="34" charset="0"/>
              <a:buChar char="•"/>
              <a:defRPr/>
            </a:lvl1pPr>
            <a:lvl2pPr marL="658368" indent="-246888">
              <a:buClrTx/>
              <a:buFont typeface="Arial" pitchFamily="34" charset="0"/>
              <a:buChar char="•"/>
              <a:defRPr/>
            </a:lvl2pPr>
            <a:lvl3pPr marL="923544" indent="-219456">
              <a:buClrTx/>
              <a:buFont typeface="Arial" pitchFamily="34" charset="0"/>
              <a:buChar char="•"/>
              <a:defRPr/>
            </a:lvl3pPr>
            <a:lvl4pPr marL="1179576" indent="-201168">
              <a:buClrTx/>
              <a:buFont typeface="Arial" pitchFamily="34" charset="0"/>
              <a:buChar char="•"/>
              <a:defRPr/>
            </a:lvl4pPr>
            <a:lvl5pPr marL="1389888" indent="-182880">
              <a:buClrTx/>
              <a:buFont typeface="Arial" pitchFamily="34" charset="0"/>
              <a:buChar char="•"/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5410200" cy="914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C0C2B-38BA-4A5B-8D5D-FB07A05A65D7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Text Box 5"/>
          <p:cNvSpPr txBox="1">
            <a:spLocks noChangeArrowheads="1"/>
          </p:cNvSpPr>
          <p:nvPr userDrawn="1"/>
        </p:nvSpPr>
        <p:spPr bwMode="auto">
          <a:xfrm>
            <a:off x="2963863" y="6448425"/>
            <a:ext cx="3225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2" tIns="45716" rIns="91432" bIns="45716">
            <a:spAutoFit/>
          </a:bodyPr>
          <a:lstStyle/>
          <a:p>
            <a:pPr algn="ctr" eaLnBrk="0" hangingPunct="0">
              <a:lnSpc>
                <a:spcPct val="70000"/>
              </a:lnSpc>
              <a:spcBef>
                <a:spcPct val="50000"/>
              </a:spcBef>
              <a:defRPr/>
            </a:pPr>
            <a:endParaRPr lang="en-US" altLang="en-US" sz="1200" dirty="0">
              <a:cs typeface="+mn-cs"/>
            </a:endParaRPr>
          </a:p>
          <a:p>
            <a:pPr algn="ctr" eaLnBrk="0" hangingPunct="0">
              <a:lnSpc>
                <a:spcPct val="70000"/>
              </a:lnSpc>
              <a:spcBef>
                <a:spcPct val="50000"/>
              </a:spcBef>
              <a:defRPr/>
            </a:pPr>
            <a:endParaRPr lang="en-US" altLang="en-US" sz="700" dirty="0">
              <a:solidFill>
                <a:schemeClr val="tx2"/>
              </a:solidFill>
              <a:cs typeface="+mn-cs"/>
            </a:endParaRPr>
          </a:p>
        </p:txBody>
      </p:sp>
      <p:pic>
        <p:nvPicPr>
          <p:cNvPr id="8" name="Picture 12" descr="logo"/>
          <p:cNvPicPr>
            <a:picLocks noChangeAspect="1" noChangeArrowheads="1"/>
          </p:cNvPicPr>
          <p:nvPr userDrawn="1"/>
        </p:nvPicPr>
        <p:blipFill>
          <a:blip r:embed="rId2" cstate="print"/>
          <a:srcRect b="14999"/>
          <a:stretch>
            <a:fillRect/>
          </a:stretch>
        </p:blipFill>
        <p:spPr bwMode="auto">
          <a:xfrm>
            <a:off x="0" y="6216650"/>
            <a:ext cx="3871913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top"/>
          <p:cNvPicPr>
            <a:picLocks noChangeAspect="1" noChangeArrowheads="1"/>
          </p:cNvPicPr>
          <p:nvPr userDrawn="1"/>
        </p:nvPicPr>
        <p:blipFill>
          <a:blip r:embed="rId3" cstate="print"/>
          <a:srcRect b="14999"/>
          <a:stretch>
            <a:fillRect/>
          </a:stretch>
        </p:blipFill>
        <p:spPr bwMode="auto">
          <a:xfrm>
            <a:off x="3875088" y="6216650"/>
            <a:ext cx="329565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 descr="top"/>
          <p:cNvPicPr>
            <a:picLocks noChangeAspect="1" noChangeArrowheads="1"/>
          </p:cNvPicPr>
          <p:nvPr userDrawn="1"/>
        </p:nvPicPr>
        <p:blipFill>
          <a:blip r:embed="rId3" cstate="print"/>
          <a:srcRect b="14999"/>
          <a:stretch>
            <a:fillRect/>
          </a:stretch>
        </p:blipFill>
        <p:spPr bwMode="auto">
          <a:xfrm>
            <a:off x="5848350" y="6216650"/>
            <a:ext cx="329565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28"/>
          <p:cNvSpPr txBox="1">
            <a:spLocks noChangeArrowheads="1"/>
          </p:cNvSpPr>
          <p:nvPr userDrawn="1"/>
        </p:nvSpPr>
        <p:spPr bwMode="auto">
          <a:xfrm>
            <a:off x="6323013" y="6419850"/>
            <a:ext cx="269016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>
                <a:latin typeface="Arial" charset="0"/>
              </a:rPr>
              <a:t>© </a:t>
            </a:r>
            <a:r>
              <a:rPr lang="en-US" sz="1000" dirty="0" smtClean="0">
                <a:latin typeface="Arial" charset="0"/>
              </a:rPr>
              <a:t>2014, </a:t>
            </a:r>
            <a:r>
              <a:rPr lang="en-US" sz="1000" dirty="0">
                <a:latin typeface="Arial" charset="0"/>
              </a:rPr>
              <a:t>Brighterion Inc.  (all rights reserved)</a:t>
            </a:r>
          </a:p>
        </p:txBody>
      </p:sp>
      <p:pic>
        <p:nvPicPr>
          <p:cNvPr id="13" name="Picture 32" descr="top"/>
          <p:cNvPicPr>
            <a:picLocks noChangeAspect="1" noChangeArrowheads="1"/>
          </p:cNvPicPr>
          <p:nvPr userDrawn="1"/>
        </p:nvPicPr>
        <p:blipFill>
          <a:blip r:embed="rId3" cstate="print"/>
          <a:srcRect b="14999"/>
          <a:stretch>
            <a:fillRect/>
          </a:stretch>
        </p:blipFill>
        <p:spPr bwMode="auto">
          <a:xfrm>
            <a:off x="1881188" y="6248400"/>
            <a:ext cx="329565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31"/>
          <p:cNvSpPr txBox="1">
            <a:spLocks noChangeArrowheads="1"/>
          </p:cNvSpPr>
          <p:nvPr userDrawn="1"/>
        </p:nvSpPr>
        <p:spPr bwMode="auto">
          <a:xfrm>
            <a:off x="1731963" y="6464300"/>
            <a:ext cx="24368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000" dirty="0">
                <a:solidFill>
                  <a:srgbClr val="3366CC"/>
                </a:solidFill>
                <a:cs typeface="+mn-cs"/>
              </a:rPr>
              <a:t> Keeping an </a:t>
            </a:r>
            <a:r>
              <a:rPr lang="en-GB" sz="1000" dirty="0">
                <a:solidFill>
                  <a:srgbClr val="FFCC00"/>
                </a:solidFill>
                <a:cs typeface="+mn-cs"/>
              </a:rPr>
              <a:t>eye</a:t>
            </a:r>
            <a:r>
              <a:rPr lang="en-GB" sz="1000" dirty="0">
                <a:solidFill>
                  <a:srgbClr val="3366CC"/>
                </a:solidFill>
                <a:cs typeface="+mn-cs"/>
              </a:rPr>
              <a:t> </a:t>
            </a:r>
            <a:r>
              <a:rPr lang="en-GB" sz="1000" dirty="0" smtClean="0">
                <a:solidFill>
                  <a:srgbClr val="3366CC"/>
                </a:solidFill>
                <a:cs typeface="+mn-cs"/>
              </a:rPr>
              <a:t> on </a:t>
            </a:r>
            <a:r>
              <a:rPr lang="en-GB" sz="1000" dirty="0">
                <a:solidFill>
                  <a:srgbClr val="3366CC"/>
                </a:solidFill>
                <a:cs typeface="+mn-cs"/>
              </a:rPr>
              <a:t>your business</a:t>
            </a:r>
            <a:r>
              <a:rPr lang="en-US" sz="1000" dirty="0"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1E12-9271-46F2-AC2B-F8CF5D859823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7021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F959-E3A4-4756-AEFD-E4A160B13EA2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071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B125-03B2-4D43-A2F5-309388873C27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73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22B3979-1647-45F9-9BAF-8EDFC87BC263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B079285-7B2A-47FB-A1CD-71F933905773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l" eaLnBrk="1" latinLnBrk="0" hangingPunct="1"/>
            <a:fld id="{E5D95CA2-32AA-4D0B-955C-1F517CB9592F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 eaLnBrk="1" latinLnBrk="0" hangingPunct="1"/>
            <a:fld id="{6265672E-CD05-4ABE-B92E-B16F54B5EEEC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D6D0EF2-BD8E-4A6D-AB76-196D7D4E3489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68B93CC-5E01-43E2-B933-45B207A52539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27187BF-9E12-42DC-B5AC-64CE572E0C01}" type="datetime1">
              <a:rPr lang="en-US" smtClean="0"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11C08982-E2F3-46EC-998E-2C0C917165DD}" type="datetime1">
              <a:rPr lang="en-US" smtClean="0"/>
              <a:t>10/7/2014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699972B-6896-401C-A285-6F14732ABAC6}" type="datetime1">
              <a:rPr lang="en-US" smtClean="0">
                <a:solidFill>
                  <a:srgbClr val="4584D3"/>
                </a:solidFill>
              </a:rPr>
              <a:t>10/7/2014</a:t>
            </a:fld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>
              <a:solidFill>
                <a:srgbClr val="4584D3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6652B35-718D-4E28-AFEB-B694A3B357E8}" type="slidenum">
              <a:rPr lang="en-US" smtClean="0"/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54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028" y="1709676"/>
            <a:ext cx="7622146" cy="382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555831"/>
            <a:ext cx="7468564" cy="9144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BellGothic BT" pitchFamily="34" charset="0"/>
                <a:cs typeface="Calibri" pitchFamily="34" charset="0"/>
              </a:rPr>
              <a:t>Brighterion Solutions</a:t>
            </a:r>
            <a:endParaRPr lang="en-US" sz="4400" b="1" dirty="0">
              <a:latin typeface="BellGothic BT" pitchFamily="34" charset="0"/>
              <a:cs typeface="Calibri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000501" y="2527299"/>
            <a:ext cx="1473201" cy="1473201"/>
            <a:chOff x="3637260" y="2736576"/>
            <a:chExt cx="1741464" cy="1741464"/>
          </a:xfrm>
        </p:grpSpPr>
        <p:sp>
          <p:nvSpPr>
            <p:cNvPr id="12" name="Oval 11"/>
            <p:cNvSpPr/>
            <p:nvPr/>
          </p:nvSpPr>
          <p:spPr>
            <a:xfrm>
              <a:off x="3637260" y="2736576"/>
              <a:ext cx="1741464" cy="1741464"/>
            </a:xfrm>
            <a:prstGeom prst="ellipse">
              <a:avLst/>
            </a:prstGeom>
            <a:solidFill>
              <a:schemeClr val="bg1">
                <a:lumMod val="50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953000" y="3890665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1" name="Oval 10">
              <a:hlinkClick r:id="" action="ppaction://noaction"/>
            </p:cNvPr>
            <p:cNvSpPr/>
            <p:nvPr/>
          </p:nvSpPr>
          <p:spPr>
            <a:xfrm>
              <a:off x="3746499" y="2832100"/>
              <a:ext cx="1523999" cy="1524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spc="50" dirty="0" smtClean="0">
                  <a:solidFill>
                    <a:schemeClr val="tx1">
                      <a:alpha val="8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SMART</a:t>
              </a:r>
            </a:p>
            <a:p>
              <a:pPr algn="ctr"/>
              <a:r>
                <a:rPr lang="en-US" sz="1200" b="1" spc="50" dirty="0" smtClean="0">
                  <a:solidFill>
                    <a:schemeClr val="tx1">
                      <a:alpha val="8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AGENTS</a:t>
              </a:r>
              <a:endParaRPr lang="en-US" sz="1200" b="1" spc="50" dirty="0">
                <a:solidFill>
                  <a:schemeClr val="tx1">
                    <a:alpha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Oval 27"/>
          <p:cNvSpPr/>
          <p:nvPr/>
        </p:nvSpPr>
        <p:spPr>
          <a:xfrm>
            <a:off x="4254500" y="1803400"/>
            <a:ext cx="50800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5499100" y="1549400"/>
            <a:ext cx="50800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2364509" y="2413000"/>
            <a:ext cx="46182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1866900" y="3073400"/>
            <a:ext cx="50800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2997200" y="3517900"/>
            <a:ext cx="50800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3327400" y="4191000"/>
            <a:ext cx="50800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6921500" y="2552700"/>
            <a:ext cx="50800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6045200" y="3416300"/>
            <a:ext cx="50800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5702300" y="4292600"/>
            <a:ext cx="50800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>
            <a:hlinkClick r:id="" action="ppaction://noaction"/>
          </p:cNvPr>
          <p:cNvSpPr txBox="1"/>
          <p:nvPr/>
        </p:nvSpPr>
        <p:spPr>
          <a:xfrm>
            <a:off x="5762685" y="4165600"/>
            <a:ext cx="1659393" cy="52322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UNSUPERVISED LEARNING</a:t>
            </a:r>
            <a:endParaRPr lang="en-US" dirty="0"/>
          </a:p>
        </p:txBody>
      </p:sp>
      <p:sp>
        <p:nvSpPr>
          <p:cNvPr id="51" name="TextBox 50">
            <a:hlinkClick r:id="" action="ppaction://noaction"/>
          </p:cNvPr>
          <p:cNvSpPr txBox="1"/>
          <p:nvPr/>
        </p:nvSpPr>
        <p:spPr>
          <a:xfrm>
            <a:off x="5499100" y="1422400"/>
            <a:ext cx="2081019" cy="30777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ADAPTIVE LEARNING</a:t>
            </a:r>
            <a:endParaRPr lang="en-US" dirty="0"/>
          </a:p>
        </p:txBody>
      </p:sp>
      <p:sp>
        <p:nvSpPr>
          <p:cNvPr id="52" name="TextBox 51">
            <a:hlinkClick r:id="" action="ppaction://noaction"/>
          </p:cNvPr>
          <p:cNvSpPr txBox="1"/>
          <p:nvPr/>
        </p:nvSpPr>
        <p:spPr>
          <a:xfrm>
            <a:off x="2292922" y="1620147"/>
            <a:ext cx="2028056" cy="30777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NEURAL NETWORKS</a:t>
            </a:r>
          </a:p>
        </p:txBody>
      </p:sp>
      <p:sp>
        <p:nvSpPr>
          <p:cNvPr id="53" name="TextBox 52">
            <a:hlinkClick r:id="" action="ppaction://noaction"/>
          </p:cNvPr>
          <p:cNvSpPr txBox="1"/>
          <p:nvPr/>
        </p:nvSpPr>
        <p:spPr>
          <a:xfrm>
            <a:off x="6934200" y="2425700"/>
            <a:ext cx="1347164" cy="30777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DATA MINING</a:t>
            </a:r>
          </a:p>
        </p:txBody>
      </p:sp>
      <p:sp>
        <p:nvSpPr>
          <p:cNvPr id="54" name="TextBox 53">
            <a:hlinkClick r:id="" action="ppaction://noaction"/>
          </p:cNvPr>
          <p:cNvSpPr txBox="1"/>
          <p:nvPr/>
        </p:nvSpPr>
        <p:spPr>
          <a:xfrm>
            <a:off x="6110645" y="3154690"/>
            <a:ext cx="2582979" cy="52322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REAL-TIME, LONG-TERM,</a:t>
            </a:r>
          </a:p>
          <a:p>
            <a:r>
              <a:rPr lang="en-US" dirty="0" smtClean="0"/>
              <a:t>GEO, RS PROFILING</a:t>
            </a:r>
            <a:endParaRPr lang="en-US" dirty="0"/>
          </a:p>
        </p:txBody>
      </p:sp>
      <p:sp>
        <p:nvSpPr>
          <p:cNvPr id="55" name="TextBox 54">
            <a:hlinkClick r:id="" action="ppaction://noaction"/>
          </p:cNvPr>
          <p:cNvSpPr txBox="1"/>
          <p:nvPr/>
        </p:nvSpPr>
        <p:spPr>
          <a:xfrm>
            <a:off x="1073397" y="2151390"/>
            <a:ext cx="1974603" cy="52322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CASE-BASED REASONING</a:t>
            </a:r>
          </a:p>
        </p:txBody>
      </p:sp>
      <p:sp>
        <p:nvSpPr>
          <p:cNvPr id="56" name="TextBox 55">
            <a:hlinkClick r:id="" action="ppaction://noaction"/>
          </p:cNvPr>
          <p:cNvSpPr txBox="1"/>
          <p:nvPr/>
        </p:nvSpPr>
        <p:spPr>
          <a:xfrm>
            <a:off x="475013" y="2924801"/>
            <a:ext cx="1456703" cy="52322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GENETIC ALGORITHMS</a:t>
            </a:r>
          </a:p>
        </p:txBody>
      </p:sp>
      <p:sp>
        <p:nvSpPr>
          <p:cNvPr id="57" name="TextBox 56">
            <a:hlinkClick r:id="" action="ppaction://noaction"/>
          </p:cNvPr>
          <p:cNvSpPr txBox="1"/>
          <p:nvPr/>
        </p:nvSpPr>
        <p:spPr>
          <a:xfrm>
            <a:off x="2240475" y="3362591"/>
            <a:ext cx="875475" cy="52322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FUZZY LOGIC</a:t>
            </a:r>
          </a:p>
        </p:txBody>
      </p:sp>
      <p:sp>
        <p:nvSpPr>
          <p:cNvPr id="58" name="TextBox 57">
            <a:hlinkClick r:id="" action="ppaction://noaction"/>
          </p:cNvPr>
          <p:cNvSpPr txBox="1"/>
          <p:nvPr/>
        </p:nvSpPr>
        <p:spPr>
          <a:xfrm>
            <a:off x="2414939" y="4104045"/>
            <a:ext cx="1402021" cy="738664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BRMS / BUSINESS RULES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35894" y="4938561"/>
            <a:ext cx="81866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  <a:ea typeface="+mj-ea"/>
                <a:cs typeface="Calibri" pitchFamily="34" charset="0"/>
              </a:rPr>
              <a:t>Real-time, cross channel transaction scoring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  <a:ea typeface="+mj-ea"/>
                <a:cs typeface="Calibri" pitchFamily="34" charset="0"/>
              </a:rPr>
              <a:t>Adaptive Learning evolves with shifting fraud patterns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  <a:ea typeface="+mj-ea"/>
                <a:cs typeface="Calibri" pitchFamily="34" charset="0"/>
              </a:rPr>
              <a:t>1:1 profiling of individual payment accounts and merchants</a:t>
            </a:r>
            <a:endParaRPr lang="en-US" sz="2400" b="1" dirty="0">
              <a:latin typeface="Calibri" panose="020F0502020204030204" pitchFamily="34" charset="0"/>
              <a:ea typeface="+mj-ea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C0C2B-38BA-4A5B-8D5D-FB07A05A65D7}" type="slidenum">
              <a:rPr kumimoji="0" lang="en-US" smtClean="0"/>
              <a:pPr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8720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05"/>
    </mc:Choice>
    <mc:Fallback xmlns="">
      <p:transition spd="slow" advTm="490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C0C2B-38BA-4A5B-8D5D-FB07A05A65D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8800" y="1155700"/>
            <a:ext cx="8001000" cy="4889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215901" y="561450"/>
            <a:ext cx="9144000" cy="9144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BellGothic BT"/>
                <a:cs typeface="Calibri" pitchFamily="34" charset="0"/>
              </a:rPr>
              <a:t>Automated </a:t>
            </a:r>
            <a:r>
              <a:rPr lang="en-US" b="1" dirty="0" smtClean="0">
                <a:latin typeface="BellGothic BT" pitchFamily="34" charset="0"/>
                <a:cs typeface="Calibri" pitchFamily="34" charset="0"/>
              </a:rPr>
              <a:t>Modeling Process</a:t>
            </a:r>
            <a:endParaRPr lang="en-US" b="1" dirty="0">
              <a:latin typeface="BellGothic BT" pitchFamily="34" charset="0"/>
              <a:cs typeface="Calibri" pitchFamily="34" charset="0"/>
            </a:endParaRPr>
          </a:p>
        </p:txBody>
      </p:sp>
      <p:sp>
        <p:nvSpPr>
          <p:cNvPr id="23" name="Can 22"/>
          <p:cNvSpPr/>
          <p:nvPr/>
        </p:nvSpPr>
        <p:spPr>
          <a:xfrm>
            <a:off x="447675" y="2238375"/>
            <a:ext cx="1228725" cy="1209675"/>
          </a:xfrm>
          <a:prstGeom prst="can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011470" y="2698400"/>
            <a:ext cx="2033362" cy="1677098"/>
          </a:xfrm>
          <a:custGeom>
            <a:avLst/>
            <a:gdLst>
              <a:gd name="connsiteX0" fmla="*/ 0 w 2033362"/>
              <a:gd name="connsiteY0" fmla="*/ 167710 h 1677098"/>
              <a:gd name="connsiteX1" fmla="*/ 49121 w 2033362"/>
              <a:gd name="connsiteY1" fmla="*/ 49121 h 1677098"/>
              <a:gd name="connsiteX2" fmla="*/ 167710 w 2033362"/>
              <a:gd name="connsiteY2" fmla="*/ 0 h 1677098"/>
              <a:gd name="connsiteX3" fmla="*/ 1865652 w 2033362"/>
              <a:gd name="connsiteY3" fmla="*/ 0 h 1677098"/>
              <a:gd name="connsiteX4" fmla="*/ 1984241 w 2033362"/>
              <a:gd name="connsiteY4" fmla="*/ 49121 h 1677098"/>
              <a:gd name="connsiteX5" fmla="*/ 2033362 w 2033362"/>
              <a:gd name="connsiteY5" fmla="*/ 167710 h 1677098"/>
              <a:gd name="connsiteX6" fmla="*/ 2033362 w 2033362"/>
              <a:gd name="connsiteY6" fmla="*/ 1509388 h 1677098"/>
              <a:gd name="connsiteX7" fmla="*/ 1984241 w 2033362"/>
              <a:gd name="connsiteY7" fmla="*/ 1627977 h 1677098"/>
              <a:gd name="connsiteX8" fmla="*/ 1865652 w 2033362"/>
              <a:gd name="connsiteY8" fmla="*/ 1677098 h 1677098"/>
              <a:gd name="connsiteX9" fmla="*/ 167710 w 2033362"/>
              <a:gd name="connsiteY9" fmla="*/ 1677098 h 1677098"/>
              <a:gd name="connsiteX10" fmla="*/ 49121 w 2033362"/>
              <a:gd name="connsiteY10" fmla="*/ 1627977 h 1677098"/>
              <a:gd name="connsiteX11" fmla="*/ 0 w 2033362"/>
              <a:gd name="connsiteY11" fmla="*/ 1509388 h 1677098"/>
              <a:gd name="connsiteX12" fmla="*/ 0 w 2033362"/>
              <a:gd name="connsiteY12" fmla="*/ 167710 h 167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33362" h="1677098">
                <a:moveTo>
                  <a:pt x="0" y="167710"/>
                </a:moveTo>
                <a:cubicBezTo>
                  <a:pt x="0" y="123231"/>
                  <a:pt x="17670" y="80573"/>
                  <a:pt x="49121" y="49121"/>
                </a:cubicBezTo>
                <a:cubicBezTo>
                  <a:pt x="80573" y="17669"/>
                  <a:pt x="123231" y="0"/>
                  <a:pt x="167710" y="0"/>
                </a:cubicBezTo>
                <a:lnTo>
                  <a:pt x="1865652" y="0"/>
                </a:lnTo>
                <a:cubicBezTo>
                  <a:pt x="1910131" y="0"/>
                  <a:pt x="1952789" y="17670"/>
                  <a:pt x="1984241" y="49121"/>
                </a:cubicBezTo>
                <a:cubicBezTo>
                  <a:pt x="2015693" y="80573"/>
                  <a:pt x="2033362" y="123231"/>
                  <a:pt x="2033362" y="167710"/>
                </a:cubicBezTo>
                <a:lnTo>
                  <a:pt x="2033362" y="1509388"/>
                </a:lnTo>
                <a:cubicBezTo>
                  <a:pt x="2033362" y="1553867"/>
                  <a:pt x="2015693" y="1596525"/>
                  <a:pt x="1984241" y="1627977"/>
                </a:cubicBezTo>
                <a:cubicBezTo>
                  <a:pt x="1952789" y="1659429"/>
                  <a:pt x="1910132" y="1677098"/>
                  <a:pt x="1865652" y="1677098"/>
                </a:cubicBezTo>
                <a:lnTo>
                  <a:pt x="167710" y="1677098"/>
                </a:lnTo>
                <a:cubicBezTo>
                  <a:pt x="123231" y="1677098"/>
                  <a:pt x="80573" y="1659429"/>
                  <a:pt x="49121" y="1627977"/>
                </a:cubicBezTo>
                <a:cubicBezTo>
                  <a:pt x="17669" y="1596525"/>
                  <a:pt x="0" y="1553868"/>
                  <a:pt x="0" y="1509388"/>
                </a:cubicBezTo>
                <a:lnTo>
                  <a:pt x="0" y="16771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24450" h="16350" prst="relaxedInset"/>
            <a:contourClr>
              <a:schemeClr val="bg1"/>
            </a:contourClr>
          </a:sp3d>
        </p:spPr>
        <p:style>
          <a:lnRef idx="1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790" tIns="74790" rIns="74790" bIns="434168" numCol="1" spcCol="1270" anchor="t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1900" kern="1200" dirty="0" smtClean="0">
              <a:latin typeface="Calibri" pitchFamily="34" charset="0"/>
            </a:endParaRP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kern="1200" dirty="0" smtClean="0">
                <a:latin typeface="Calibri" pitchFamily="34" charset="0"/>
              </a:rPr>
              <a:t>Any format</a:t>
            </a:r>
            <a:endParaRPr lang="en-US" sz="1900" kern="1200" dirty="0">
              <a:latin typeface="Calibri" pitchFamily="34" charset="0"/>
            </a:endParaRP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kern="1200" dirty="0" smtClean="0">
                <a:latin typeface="Calibri" pitchFamily="34" charset="0"/>
              </a:rPr>
              <a:t>Any volume</a:t>
            </a:r>
            <a:endParaRPr lang="en-US" sz="1900" kern="1200" dirty="0">
              <a:latin typeface="Calibri" pitchFamily="34" charset="0"/>
            </a:endParaRP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kern="1200" dirty="0" smtClean="0">
                <a:latin typeface="Calibri" pitchFamily="34" charset="0"/>
              </a:rPr>
              <a:t>Any sources</a:t>
            </a:r>
          </a:p>
        </p:txBody>
      </p:sp>
      <p:sp>
        <p:nvSpPr>
          <p:cNvPr id="25" name="Shape 24"/>
          <p:cNvSpPr/>
          <p:nvPr/>
        </p:nvSpPr>
        <p:spPr>
          <a:xfrm>
            <a:off x="2171016" y="3158348"/>
            <a:ext cx="2153023" cy="2153023"/>
          </a:xfrm>
          <a:prstGeom prst="leftCircularArrow">
            <a:avLst>
              <a:gd name="adj1" fmla="val 2742"/>
              <a:gd name="adj2" fmla="val 334195"/>
              <a:gd name="adj3" fmla="val 2109706"/>
              <a:gd name="adj4" fmla="val 9024489"/>
              <a:gd name="adj5" fmla="val 3199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Freeform 25"/>
          <p:cNvSpPr/>
          <p:nvPr/>
        </p:nvSpPr>
        <p:spPr>
          <a:xfrm>
            <a:off x="1463328" y="4016121"/>
            <a:ext cx="1807433" cy="718756"/>
          </a:xfrm>
          <a:custGeom>
            <a:avLst/>
            <a:gdLst>
              <a:gd name="connsiteX0" fmla="*/ 0 w 1807433"/>
              <a:gd name="connsiteY0" fmla="*/ 71876 h 718756"/>
              <a:gd name="connsiteX1" fmla="*/ 21052 w 1807433"/>
              <a:gd name="connsiteY1" fmla="*/ 21052 h 718756"/>
              <a:gd name="connsiteX2" fmla="*/ 71876 w 1807433"/>
              <a:gd name="connsiteY2" fmla="*/ 0 h 718756"/>
              <a:gd name="connsiteX3" fmla="*/ 1735557 w 1807433"/>
              <a:gd name="connsiteY3" fmla="*/ 0 h 718756"/>
              <a:gd name="connsiteX4" fmla="*/ 1786381 w 1807433"/>
              <a:gd name="connsiteY4" fmla="*/ 21052 h 718756"/>
              <a:gd name="connsiteX5" fmla="*/ 1807433 w 1807433"/>
              <a:gd name="connsiteY5" fmla="*/ 71876 h 718756"/>
              <a:gd name="connsiteX6" fmla="*/ 1807433 w 1807433"/>
              <a:gd name="connsiteY6" fmla="*/ 646880 h 718756"/>
              <a:gd name="connsiteX7" fmla="*/ 1786381 w 1807433"/>
              <a:gd name="connsiteY7" fmla="*/ 697704 h 718756"/>
              <a:gd name="connsiteX8" fmla="*/ 1735557 w 1807433"/>
              <a:gd name="connsiteY8" fmla="*/ 718756 h 718756"/>
              <a:gd name="connsiteX9" fmla="*/ 71876 w 1807433"/>
              <a:gd name="connsiteY9" fmla="*/ 718756 h 718756"/>
              <a:gd name="connsiteX10" fmla="*/ 21052 w 1807433"/>
              <a:gd name="connsiteY10" fmla="*/ 697704 h 718756"/>
              <a:gd name="connsiteX11" fmla="*/ 0 w 1807433"/>
              <a:gd name="connsiteY11" fmla="*/ 646880 h 718756"/>
              <a:gd name="connsiteX12" fmla="*/ 0 w 1807433"/>
              <a:gd name="connsiteY12" fmla="*/ 71876 h 718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07433" h="718756">
                <a:moveTo>
                  <a:pt x="0" y="71876"/>
                </a:moveTo>
                <a:cubicBezTo>
                  <a:pt x="0" y="52813"/>
                  <a:pt x="7573" y="34531"/>
                  <a:pt x="21052" y="21052"/>
                </a:cubicBezTo>
                <a:cubicBezTo>
                  <a:pt x="34531" y="7573"/>
                  <a:pt x="52813" y="0"/>
                  <a:pt x="71876" y="0"/>
                </a:cubicBezTo>
                <a:lnTo>
                  <a:pt x="1735557" y="0"/>
                </a:lnTo>
                <a:cubicBezTo>
                  <a:pt x="1754620" y="0"/>
                  <a:pt x="1772902" y="7573"/>
                  <a:pt x="1786381" y="21052"/>
                </a:cubicBezTo>
                <a:cubicBezTo>
                  <a:pt x="1799860" y="34531"/>
                  <a:pt x="1807433" y="52813"/>
                  <a:pt x="1807433" y="71876"/>
                </a:cubicBezTo>
                <a:lnTo>
                  <a:pt x="1807433" y="646880"/>
                </a:lnTo>
                <a:cubicBezTo>
                  <a:pt x="1807433" y="665943"/>
                  <a:pt x="1799860" y="684225"/>
                  <a:pt x="1786381" y="697704"/>
                </a:cubicBezTo>
                <a:cubicBezTo>
                  <a:pt x="1772902" y="711183"/>
                  <a:pt x="1754620" y="718756"/>
                  <a:pt x="1735557" y="718756"/>
                </a:cubicBezTo>
                <a:lnTo>
                  <a:pt x="71876" y="718756"/>
                </a:lnTo>
                <a:cubicBezTo>
                  <a:pt x="52813" y="718756"/>
                  <a:pt x="34531" y="711183"/>
                  <a:pt x="21052" y="697704"/>
                </a:cubicBezTo>
                <a:cubicBezTo>
                  <a:pt x="7573" y="684225"/>
                  <a:pt x="0" y="665943"/>
                  <a:pt x="0" y="646880"/>
                </a:cubicBezTo>
                <a:lnTo>
                  <a:pt x="0" y="7187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62" tIns="48992" rIns="62962" bIns="48992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 dirty="0" smtClean="0">
                <a:latin typeface="Calibri" pitchFamily="34" charset="0"/>
              </a:rPr>
              <a:t>Customer Data</a:t>
            </a:r>
            <a:endParaRPr lang="en-US" sz="2200" kern="1200" dirty="0">
              <a:latin typeface="Calibri" pitchFamily="34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3551890" y="2674785"/>
            <a:ext cx="2033362" cy="1677098"/>
          </a:xfrm>
          <a:custGeom>
            <a:avLst/>
            <a:gdLst>
              <a:gd name="connsiteX0" fmla="*/ 0 w 2033362"/>
              <a:gd name="connsiteY0" fmla="*/ 167710 h 1677098"/>
              <a:gd name="connsiteX1" fmla="*/ 49121 w 2033362"/>
              <a:gd name="connsiteY1" fmla="*/ 49121 h 1677098"/>
              <a:gd name="connsiteX2" fmla="*/ 167710 w 2033362"/>
              <a:gd name="connsiteY2" fmla="*/ 0 h 1677098"/>
              <a:gd name="connsiteX3" fmla="*/ 1865652 w 2033362"/>
              <a:gd name="connsiteY3" fmla="*/ 0 h 1677098"/>
              <a:gd name="connsiteX4" fmla="*/ 1984241 w 2033362"/>
              <a:gd name="connsiteY4" fmla="*/ 49121 h 1677098"/>
              <a:gd name="connsiteX5" fmla="*/ 2033362 w 2033362"/>
              <a:gd name="connsiteY5" fmla="*/ 167710 h 1677098"/>
              <a:gd name="connsiteX6" fmla="*/ 2033362 w 2033362"/>
              <a:gd name="connsiteY6" fmla="*/ 1509388 h 1677098"/>
              <a:gd name="connsiteX7" fmla="*/ 1984241 w 2033362"/>
              <a:gd name="connsiteY7" fmla="*/ 1627977 h 1677098"/>
              <a:gd name="connsiteX8" fmla="*/ 1865652 w 2033362"/>
              <a:gd name="connsiteY8" fmla="*/ 1677098 h 1677098"/>
              <a:gd name="connsiteX9" fmla="*/ 167710 w 2033362"/>
              <a:gd name="connsiteY9" fmla="*/ 1677098 h 1677098"/>
              <a:gd name="connsiteX10" fmla="*/ 49121 w 2033362"/>
              <a:gd name="connsiteY10" fmla="*/ 1627977 h 1677098"/>
              <a:gd name="connsiteX11" fmla="*/ 0 w 2033362"/>
              <a:gd name="connsiteY11" fmla="*/ 1509388 h 1677098"/>
              <a:gd name="connsiteX12" fmla="*/ 0 w 2033362"/>
              <a:gd name="connsiteY12" fmla="*/ 167710 h 167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33362" h="1677098">
                <a:moveTo>
                  <a:pt x="0" y="167710"/>
                </a:moveTo>
                <a:cubicBezTo>
                  <a:pt x="0" y="123231"/>
                  <a:pt x="17670" y="80573"/>
                  <a:pt x="49121" y="49121"/>
                </a:cubicBezTo>
                <a:cubicBezTo>
                  <a:pt x="80573" y="17669"/>
                  <a:pt x="123231" y="0"/>
                  <a:pt x="167710" y="0"/>
                </a:cubicBezTo>
                <a:lnTo>
                  <a:pt x="1865652" y="0"/>
                </a:lnTo>
                <a:cubicBezTo>
                  <a:pt x="1910131" y="0"/>
                  <a:pt x="1952789" y="17670"/>
                  <a:pt x="1984241" y="49121"/>
                </a:cubicBezTo>
                <a:cubicBezTo>
                  <a:pt x="2015693" y="80573"/>
                  <a:pt x="2033362" y="123231"/>
                  <a:pt x="2033362" y="167710"/>
                </a:cubicBezTo>
                <a:lnTo>
                  <a:pt x="2033362" y="1509388"/>
                </a:lnTo>
                <a:cubicBezTo>
                  <a:pt x="2033362" y="1553867"/>
                  <a:pt x="2015693" y="1596525"/>
                  <a:pt x="1984241" y="1627977"/>
                </a:cubicBezTo>
                <a:cubicBezTo>
                  <a:pt x="1952789" y="1659429"/>
                  <a:pt x="1910132" y="1677098"/>
                  <a:pt x="1865652" y="1677098"/>
                </a:cubicBezTo>
                <a:lnTo>
                  <a:pt x="167710" y="1677098"/>
                </a:lnTo>
                <a:cubicBezTo>
                  <a:pt x="123231" y="1677098"/>
                  <a:pt x="80573" y="1659429"/>
                  <a:pt x="49121" y="1627977"/>
                </a:cubicBezTo>
                <a:cubicBezTo>
                  <a:pt x="17669" y="1596525"/>
                  <a:pt x="0" y="1553868"/>
                  <a:pt x="0" y="1509388"/>
                </a:cubicBezTo>
                <a:lnTo>
                  <a:pt x="0" y="16771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24450" h="16350" prst="relaxedInset"/>
            <a:contourClr>
              <a:schemeClr val="bg1"/>
            </a:contourClr>
          </a:sp3d>
        </p:spPr>
        <p:style>
          <a:lnRef idx="1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790" tIns="434168" rIns="74790" bIns="74790" numCol="1" spcCol="1270" anchor="t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kern="1200" dirty="0" smtClean="0">
                <a:latin typeface="Calibri" pitchFamily="34" charset="0"/>
              </a:rPr>
              <a:t>Data Expansion</a:t>
            </a:r>
            <a:endParaRPr lang="en-US" sz="1900" kern="1200" dirty="0">
              <a:latin typeface="Calibri" pitchFamily="34" charset="0"/>
            </a:endParaRP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kern="1200" dirty="0" smtClean="0">
                <a:latin typeface="Calibri" pitchFamily="34" charset="0"/>
              </a:rPr>
              <a:t>Data Cleaning</a:t>
            </a:r>
            <a:endParaRPr lang="en-US" sz="1900" kern="1200" dirty="0">
              <a:latin typeface="Calibri" pitchFamily="34" charset="0"/>
            </a:endParaRP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dirty="0" smtClean="0">
                <a:latin typeface="Calibri" pitchFamily="34" charset="0"/>
              </a:rPr>
              <a:t>Data Enrichment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dirty="0" smtClean="0">
                <a:latin typeface="Calibri" pitchFamily="34" charset="0"/>
              </a:rPr>
              <a:t>Profiles</a:t>
            </a:r>
          </a:p>
        </p:txBody>
      </p:sp>
      <p:sp>
        <p:nvSpPr>
          <p:cNvPr id="35" name="Circular Arrow 34"/>
          <p:cNvSpPr/>
          <p:nvPr/>
        </p:nvSpPr>
        <p:spPr>
          <a:xfrm>
            <a:off x="4694491" y="1696771"/>
            <a:ext cx="2412841" cy="2412841"/>
          </a:xfrm>
          <a:prstGeom prst="circularArrow">
            <a:avLst>
              <a:gd name="adj1" fmla="val 2447"/>
              <a:gd name="adj2" fmla="val 296169"/>
              <a:gd name="adj3" fmla="val 19528321"/>
              <a:gd name="adj4" fmla="val 12575511"/>
              <a:gd name="adj5" fmla="val 2855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6" name="Freeform 35"/>
          <p:cNvSpPr/>
          <p:nvPr/>
        </p:nvSpPr>
        <p:spPr>
          <a:xfrm>
            <a:off x="4003749" y="2339022"/>
            <a:ext cx="1807433" cy="718756"/>
          </a:xfrm>
          <a:custGeom>
            <a:avLst/>
            <a:gdLst>
              <a:gd name="connsiteX0" fmla="*/ 0 w 1807433"/>
              <a:gd name="connsiteY0" fmla="*/ 71876 h 718756"/>
              <a:gd name="connsiteX1" fmla="*/ 21052 w 1807433"/>
              <a:gd name="connsiteY1" fmla="*/ 21052 h 718756"/>
              <a:gd name="connsiteX2" fmla="*/ 71876 w 1807433"/>
              <a:gd name="connsiteY2" fmla="*/ 0 h 718756"/>
              <a:gd name="connsiteX3" fmla="*/ 1735557 w 1807433"/>
              <a:gd name="connsiteY3" fmla="*/ 0 h 718756"/>
              <a:gd name="connsiteX4" fmla="*/ 1786381 w 1807433"/>
              <a:gd name="connsiteY4" fmla="*/ 21052 h 718756"/>
              <a:gd name="connsiteX5" fmla="*/ 1807433 w 1807433"/>
              <a:gd name="connsiteY5" fmla="*/ 71876 h 718756"/>
              <a:gd name="connsiteX6" fmla="*/ 1807433 w 1807433"/>
              <a:gd name="connsiteY6" fmla="*/ 646880 h 718756"/>
              <a:gd name="connsiteX7" fmla="*/ 1786381 w 1807433"/>
              <a:gd name="connsiteY7" fmla="*/ 697704 h 718756"/>
              <a:gd name="connsiteX8" fmla="*/ 1735557 w 1807433"/>
              <a:gd name="connsiteY8" fmla="*/ 718756 h 718756"/>
              <a:gd name="connsiteX9" fmla="*/ 71876 w 1807433"/>
              <a:gd name="connsiteY9" fmla="*/ 718756 h 718756"/>
              <a:gd name="connsiteX10" fmla="*/ 21052 w 1807433"/>
              <a:gd name="connsiteY10" fmla="*/ 697704 h 718756"/>
              <a:gd name="connsiteX11" fmla="*/ 0 w 1807433"/>
              <a:gd name="connsiteY11" fmla="*/ 646880 h 718756"/>
              <a:gd name="connsiteX12" fmla="*/ 0 w 1807433"/>
              <a:gd name="connsiteY12" fmla="*/ 71876 h 718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07433" h="718756">
                <a:moveTo>
                  <a:pt x="0" y="71876"/>
                </a:moveTo>
                <a:cubicBezTo>
                  <a:pt x="0" y="52813"/>
                  <a:pt x="7573" y="34531"/>
                  <a:pt x="21052" y="21052"/>
                </a:cubicBezTo>
                <a:cubicBezTo>
                  <a:pt x="34531" y="7573"/>
                  <a:pt x="52813" y="0"/>
                  <a:pt x="71876" y="0"/>
                </a:cubicBezTo>
                <a:lnTo>
                  <a:pt x="1735557" y="0"/>
                </a:lnTo>
                <a:cubicBezTo>
                  <a:pt x="1754620" y="0"/>
                  <a:pt x="1772902" y="7573"/>
                  <a:pt x="1786381" y="21052"/>
                </a:cubicBezTo>
                <a:cubicBezTo>
                  <a:pt x="1799860" y="34531"/>
                  <a:pt x="1807433" y="52813"/>
                  <a:pt x="1807433" y="71876"/>
                </a:cubicBezTo>
                <a:lnTo>
                  <a:pt x="1807433" y="646880"/>
                </a:lnTo>
                <a:cubicBezTo>
                  <a:pt x="1807433" y="665943"/>
                  <a:pt x="1799860" y="684225"/>
                  <a:pt x="1786381" y="697704"/>
                </a:cubicBezTo>
                <a:cubicBezTo>
                  <a:pt x="1772902" y="711183"/>
                  <a:pt x="1754620" y="718756"/>
                  <a:pt x="1735557" y="718756"/>
                </a:cubicBezTo>
                <a:lnTo>
                  <a:pt x="71876" y="718756"/>
                </a:lnTo>
                <a:cubicBezTo>
                  <a:pt x="52813" y="718756"/>
                  <a:pt x="34531" y="711183"/>
                  <a:pt x="21052" y="697704"/>
                </a:cubicBezTo>
                <a:cubicBezTo>
                  <a:pt x="7573" y="684225"/>
                  <a:pt x="0" y="665943"/>
                  <a:pt x="0" y="646880"/>
                </a:cubicBezTo>
                <a:lnTo>
                  <a:pt x="0" y="7187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62" tIns="48992" rIns="62962" bIns="48992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 dirty="0" smtClean="0">
                <a:latin typeface="Calibri" pitchFamily="34" charset="0"/>
              </a:rPr>
              <a:t>D.A. Engine</a:t>
            </a:r>
            <a:endParaRPr lang="en-US" sz="2200" kern="1200" dirty="0">
              <a:latin typeface="Calibri" pitchFamily="34" charset="0"/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6092311" y="2698400"/>
            <a:ext cx="2033362" cy="1677098"/>
          </a:xfrm>
          <a:custGeom>
            <a:avLst/>
            <a:gdLst>
              <a:gd name="connsiteX0" fmla="*/ 0 w 2033362"/>
              <a:gd name="connsiteY0" fmla="*/ 167710 h 1677098"/>
              <a:gd name="connsiteX1" fmla="*/ 49121 w 2033362"/>
              <a:gd name="connsiteY1" fmla="*/ 49121 h 1677098"/>
              <a:gd name="connsiteX2" fmla="*/ 167710 w 2033362"/>
              <a:gd name="connsiteY2" fmla="*/ 0 h 1677098"/>
              <a:gd name="connsiteX3" fmla="*/ 1865652 w 2033362"/>
              <a:gd name="connsiteY3" fmla="*/ 0 h 1677098"/>
              <a:gd name="connsiteX4" fmla="*/ 1984241 w 2033362"/>
              <a:gd name="connsiteY4" fmla="*/ 49121 h 1677098"/>
              <a:gd name="connsiteX5" fmla="*/ 2033362 w 2033362"/>
              <a:gd name="connsiteY5" fmla="*/ 167710 h 1677098"/>
              <a:gd name="connsiteX6" fmla="*/ 2033362 w 2033362"/>
              <a:gd name="connsiteY6" fmla="*/ 1509388 h 1677098"/>
              <a:gd name="connsiteX7" fmla="*/ 1984241 w 2033362"/>
              <a:gd name="connsiteY7" fmla="*/ 1627977 h 1677098"/>
              <a:gd name="connsiteX8" fmla="*/ 1865652 w 2033362"/>
              <a:gd name="connsiteY8" fmla="*/ 1677098 h 1677098"/>
              <a:gd name="connsiteX9" fmla="*/ 167710 w 2033362"/>
              <a:gd name="connsiteY9" fmla="*/ 1677098 h 1677098"/>
              <a:gd name="connsiteX10" fmla="*/ 49121 w 2033362"/>
              <a:gd name="connsiteY10" fmla="*/ 1627977 h 1677098"/>
              <a:gd name="connsiteX11" fmla="*/ 0 w 2033362"/>
              <a:gd name="connsiteY11" fmla="*/ 1509388 h 1677098"/>
              <a:gd name="connsiteX12" fmla="*/ 0 w 2033362"/>
              <a:gd name="connsiteY12" fmla="*/ 167710 h 167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33362" h="1677098">
                <a:moveTo>
                  <a:pt x="0" y="167710"/>
                </a:moveTo>
                <a:cubicBezTo>
                  <a:pt x="0" y="123231"/>
                  <a:pt x="17670" y="80573"/>
                  <a:pt x="49121" y="49121"/>
                </a:cubicBezTo>
                <a:cubicBezTo>
                  <a:pt x="80573" y="17669"/>
                  <a:pt x="123231" y="0"/>
                  <a:pt x="167710" y="0"/>
                </a:cubicBezTo>
                <a:lnTo>
                  <a:pt x="1865652" y="0"/>
                </a:lnTo>
                <a:cubicBezTo>
                  <a:pt x="1910131" y="0"/>
                  <a:pt x="1952789" y="17670"/>
                  <a:pt x="1984241" y="49121"/>
                </a:cubicBezTo>
                <a:cubicBezTo>
                  <a:pt x="2015693" y="80573"/>
                  <a:pt x="2033362" y="123231"/>
                  <a:pt x="2033362" y="167710"/>
                </a:cubicBezTo>
                <a:lnTo>
                  <a:pt x="2033362" y="1509388"/>
                </a:lnTo>
                <a:cubicBezTo>
                  <a:pt x="2033362" y="1553867"/>
                  <a:pt x="2015693" y="1596525"/>
                  <a:pt x="1984241" y="1627977"/>
                </a:cubicBezTo>
                <a:cubicBezTo>
                  <a:pt x="1952789" y="1659429"/>
                  <a:pt x="1910132" y="1677098"/>
                  <a:pt x="1865652" y="1677098"/>
                </a:cubicBezTo>
                <a:lnTo>
                  <a:pt x="167710" y="1677098"/>
                </a:lnTo>
                <a:cubicBezTo>
                  <a:pt x="123231" y="1677098"/>
                  <a:pt x="80573" y="1659429"/>
                  <a:pt x="49121" y="1627977"/>
                </a:cubicBezTo>
                <a:cubicBezTo>
                  <a:pt x="17669" y="1596525"/>
                  <a:pt x="0" y="1553868"/>
                  <a:pt x="0" y="1509388"/>
                </a:cubicBezTo>
                <a:lnTo>
                  <a:pt x="0" y="16771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dkEdge">
            <a:bevelT w="124450" h="16350" prst="relaxedInset"/>
            <a:contourClr>
              <a:schemeClr val="bg1"/>
            </a:contourClr>
          </a:sp3d>
        </p:spPr>
        <p:style>
          <a:lnRef idx="1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790" tIns="74790" rIns="74790" bIns="434168" numCol="1" spcCol="1270" anchor="t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kern="1200" dirty="0" smtClean="0">
                <a:latin typeface="Calibri" pitchFamily="34" charset="0"/>
              </a:rPr>
              <a:t>Automated model creation</a:t>
            </a:r>
            <a:endParaRPr lang="en-US" sz="1900" kern="1200" dirty="0">
              <a:latin typeface="Calibri" pitchFamily="34" charset="0"/>
            </a:endParaRP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900" kern="1200" dirty="0" smtClean="0">
                <a:latin typeface="Calibri" pitchFamily="34" charset="0"/>
              </a:rPr>
              <a:t>10 A.I. technologies</a:t>
            </a:r>
            <a:endParaRPr lang="en-US" sz="1900" kern="1200" dirty="0">
              <a:latin typeface="Calibri" pitchFamily="34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6544169" y="4016121"/>
            <a:ext cx="1807433" cy="718756"/>
          </a:xfrm>
          <a:custGeom>
            <a:avLst/>
            <a:gdLst>
              <a:gd name="connsiteX0" fmla="*/ 0 w 1807433"/>
              <a:gd name="connsiteY0" fmla="*/ 71876 h 718756"/>
              <a:gd name="connsiteX1" fmla="*/ 21052 w 1807433"/>
              <a:gd name="connsiteY1" fmla="*/ 21052 h 718756"/>
              <a:gd name="connsiteX2" fmla="*/ 71876 w 1807433"/>
              <a:gd name="connsiteY2" fmla="*/ 0 h 718756"/>
              <a:gd name="connsiteX3" fmla="*/ 1735557 w 1807433"/>
              <a:gd name="connsiteY3" fmla="*/ 0 h 718756"/>
              <a:gd name="connsiteX4" fmla="*/ 1786381 w 1807433"/>
              <a:gd name="connsiteY4" fmla="*/ 21052 h 718756"/>
              <a:gd name="connsiteX5" fmla="*/ 1807433 w 1807433"/>
              <a:gd name="connsiteY5" fmla="*/ 71876 h 718756"/>
              <a:gd name="connsiteX6" fmla="*/ 1807433 w 1807433"/>
              <a:gd name="connsiteY6" fmla="*/ 646880 h 718756"/>
              <a:gd name="connsiteX7" fmla="*/ 1786381 w 1807433"/>
              <a:gd name="connsiteY7" fmla="*/ 697704 h 718756"/>
              <a:gd name="connsiteX8" fmla="*/ 1735557 w 1807433"/>
              <a:gd name="connsiteY8" fmla="*/ 718756 h 718756"/>
              <a:gd name="connsiteX9" fmla="*/ 71876 w 1807433"/>
              <a:gd name="connsiteY9" fmla="*/ 718756 h 718756"/>
              <a:gd name="connsiteX10" fmla="*/ 21052 w 1807433"/>
              <a:gd name="connsiteY10" fmla="*/ 697704 h 718756"/>
              <a:gd name="connsiteX11" fmla="*/ 0 w 1807433"/>
              <a:gd name="connsiteY11" fmla="*/ 646880 h 718756"/>
              <a:gd name="connsiteX12" fmla="*/ 0 w 1807433"/>
              <a:gd name="connsiteY12" fmla="*/ 71876 h 718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07433" h="718756">
                <a:moveTo>
                  <a:pt x="0" y="71876"/>
                </a:moveTo>
                <a:cubicBezTo>
                  <a:pt x="0" y="52813"/>
                  <a:pt x="7573" y="34531"/>
                  <a:pt x="21052" y="21052"/>
                </a:cubicBezTo>
                <a:cubicBezTo>
                  <a:pt x="34531" y="7573"/>
                  <a:pt x="52813" y="0"/>
                  <a:pt x="71876" y="0"/>
                </a:cubicBezTo>
                <a:lnTo>
                  <a:pt x="1735557" y="0"/>
                </a:lnTo>
                <a:cubicBezTo>
                  <a:pt x="1754620" y="0"/>
                  <a:pt x="1772902" y="7573"/>
                  <a:pt x="1786381" y="21052"/>
                </a:cubicBezTo>
                <a:cubicBezTo>
                  <a:pt x="1799860" y="34531"/>
                  <a:pt x="1807433" y="52813"/>
                  <a:pt x="1807433" y="71876"/>
                </a:cubicBezTo>
                <a:lnTo>
                  <a:pt x="1807433" y="646880"/>
                </a:lnTo>
                <a:cubicBezTo>
                  <a:pt x="1807433" y="665943"/>
                  <a:pt x="1799860" y="684225"/>
                  <a:pt x="1786381" y="697704"/>
                </a:cubicBezTo>
                <a:cubicBezTo>
                  <a:pt x="1772902" y="711183"/>
                  <a:pt x="1754620" y="718756"/>
                  <a:pt x="1735557" y="718756"/>
                </a:cubicBezTo>
                <a:lnTo>
                  <a:pt x="71876" y="718756"/>
                </a:lnTo>
                <a:cubicBezTo>
                  <a:pt x="52813" y="718756"/>
                  <a:pt x="34531" y="711183"/>
                  <a:pt x="21052" y="697704"/>
                </a:cubicBezTo>
                <a:cubicBezTo>
                  <a:pt x="7573" y="684225"/>
                  <a:pt x="0" y="665943"/>
                  <a:pt x="0" y="646880"/>
                </a:cubicBezTo>
                <a:lnTo>
                  <a:pt x="0" y="7187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62" tIns="48992" rIns="62962" bIns="48992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 dirty="0" smtClean="0">
                <a:latin typeface="Calibri" pitchFamily="34" charset="0"/>
              </a:rPr>
              <a:t>Technologies</a:t>
            </a:r>
            <a:endParaRPr lang="en-US" sz="2200" kern="1200" dirty="0">
              <a:latin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" y="5500048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solidFill>
                  <a:schemeClr val="tx2"/>
                </a:solidFill>
                <a:latin typeface="BellGothic BT"/>
                <a:ea typeface="+mj-ea"/>
                <a:cs typeface="Calibri" pitchFamily="34" charset="0"/>
              </a:rPr>
              <a:t>Implementations Go Live in 4-8 Weeks </a:t>
            </a:r>
            <a:endParaRPr lang="en-US" sz="3400" b="1" dirty="0">
              <a:solidFill>
                <a:schemeClr val="tx2"/>
              </a:solidFill>
              <a:latin typeface="BellGothic BT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00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5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25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25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5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25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6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6526" y="1132747"/>
            <a:ext cx="8407020" cy="5105761"/>
            <a:chOff x="466526" y="1132747"/>
            <a:chExt cx="8407020" cy="5105761"/>
          </a:xfrm>
        </p:grpSpPr>
        <p:grpSp>
          <p:nvGrpSpPr>
            <p:cNvPr id="29" name="Group 28"/>
            <p:cNvGrpSpPr/>
            <p:nvPr/>
          </p:nvGrpSpPr>
          <p:grpSpPr>
            <a:xfrm>
              <a:off x="466526" y="1132747"/>
              <a:ext cx="8407020" cy="5105761"/>
              <a:chOff x="466526" y="1132747"/>
              <a:chExt cx="8407020" cy="5105761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466526" y="1132747"/>
                <a:ext cx="8407020" cy="5105761"/>
                <a:chOff x="466526" y="1105454"/>
                <a:chExt cx="8407020" cy="5105761"/>
              </a:xfrm>
            </p:grpSpPr>
            <p:pic>
              <p:nvPicPr>
                <p:cNvPr id="33" name="Picture 2" descr="C:\Users\mronan\Desktop\adaptive learning\infographic_adaptive_learning_no_text_labels_lowres.jpg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6526" y="1105454"/>
                  <a:ext cx="8407020" cy="51057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4" name="Rectangle 33"/>
                <p:cNvSpPr/>
                <p:nvPr/>
              </p:nvSpPr>
              <p:spPr>
                <a:xfrm>
                  <a:off x="2834512" y="3377122"/>
                  <a:ext cx="630301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sz="1200" b="1" dirty="0">
                      <a:solidFill>
                        <a:prstClr val="white"/>
                      </a:solidFill>
                      <a:latin typeface="BellGothic BT" pitchFamily="34" charset="0"/>
                    </a:rPr>
                    <a:t>Model</a:t>
                  </a:r>
                  <a:endParaRPr lang="en-US" sz="1200" b="1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5141296" y="1514475"/>
                <a:ext cx="1678604" cy="14483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pic>
            <p:nvPicPr>
              <p:cNvPr id="32" name="Picture 2" descr="C:\Users\mronan\Desktop\adaptive learning\adaptive_with__notext.png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872" r="23078" b="64949"/>
              <a:stretch/>
            </p:blipFill>
            <p:spPr bwMode="auto">
              <a:xfrm>
                <a:off x="5141296" y="1400381"/>
                <a:ext cx="1543050" cy="15624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0" name="Rectangle 9"/>
            <p:cNvSpPr/>
            <p:nvPr/>
          </p:nvSpPr>
          <p:spPr>
            <a:xfrm>
              <a:off x="6597706" y="1715446"/>
              <a:ext cx="1510212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73E87"/>
                  </a:solidFill>
                  <a:latin typeface="BellGothic BT" pitchFamily="34" charset="0"/>
                  <a:cs typeface="Calibri" pitchFamily="34" charset="0"/>
                </a:rPr>
                <a:t>Incremental</a:t>
              </a:r>
            </a:p>
            <a:p>
              <a:pPr algn="r"/>
              <a:r>
                <a:rPr lang="en-US" b="1" dirty="0" smtClean="0">
                  <a:solidFill>
                    <a:srgbClr val="073E87"/>
                  </a:solidFill>
                  <a:latin typeface="BellGothic BT" pitchFamily="34" charset="0"/>
                </a:rPr>
                <a:t>Learning</a:t>
              </a:r>
            </a:p>
            <a:p>
              <a:pPr algn="r"/>
              <a:r>
                <a:rPr lang="en-US" b="1" dirty="0" smtClean="0">
                  <a:solidFill>
                    <a:srgbClr val="073E87"/>
                  </a:solidFill>
                  <a:latin typeface="BellGothic BT" pitchFamily="34" charset="0"/>
                </a:rPr>
                <a:t>Algorithms</a:t>
              </a:r>
              <a:endParaRPr lang="en-US" dirty="0">
                <a:solidFill>
                  <a:srgbClr val="073E8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BellGothic BT" pitchFamily="34" charset="0"/>
                <a:cs typeface="Calibri" pitchFamily="34" charset="0"/>
              </a:rPr>
              <a:t>Adaptive </a:t>
            </a:r>
            <a:r>
              <a:rPr lang="en-US" b="1" dirty="0">
                <a:latin typeface="BellGothic BT" pitchFamily="34" charset="0"/>
                <a:cs typeface="Calibri" pitchFamily="34" charset="0"/>
              </a:rPr>
              <a:t>Learning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6827443" y="3549036"/>
            <a:ext cx="15522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73E87"/>
                </a:solidFill>
                <a:latin typeface="BellGothic BT" pitchFamily="34" charset="0"/>
                <a:cs typeface="Calibri" pitchFamily="34" charset="0"/>
              </a:rPr>
              <a:t>Reconciled Outputs</a:t>
            </a:r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9281" y="2691892"/>
            <a:ext cx="16512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73E87"/>
                </a:solidFill>
                <a:latin typeface="BellGothic BT" pitchFamily="34" charset="0"/>
                <a:cs typeface="Calibri" pitchFamily="34" charset="0"/>
              </a:rPr>
              <a:t>Input Data</a:t>
            </a:r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10687" y="1540635"/>
            <a:ext cx="18448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 smtClean="0">
                <a:solidFill>
                  <a:srgbClr val="073E87"/>
                </a:solidFill>
                <a:latin typeface="BellGothic BT" pitchFamily="34" charset="0"/>
                <a:cs typeface="Calibri" pitchFamily="34" charset="0"/>
              </a:rPr>
              <a:t>Update</a:t>
            </a:r>
          </a:p>
          <a:p>
            <a:pPr algn="r"/>
            <a:r>
              <a:rPr lang="en-US" b="1" dirty="0" smtClean="0">
                <a:solidFill>
                  <a:srgbClr val="073E87"/>
                </a:solidFill>
                <a:latin typeface="BellGothic BT" pitchFamily="34" charset="0"/>
              </a:rPr>
              <a:t>Model</a:t>
            </a:r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8030" y="5091327"/>
            <a:ext cx="16512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73E87"/>
                </a:solidFill>
                <a:latin typeface="BellGothic BT" pitchFamily="34" charset="0"/>
                <a:cs typeface="Calibri" pitchFamily="34" charset="0"/>
              </a:rPr>
              <a:t>Scored</a:t>
            </a:r>
          </a:p>
          <a:p>
            <a:pPr algn="ctr"/>
            <a:r>
              <a:rPr lang="en-US" b="1" dirty="0" smtClean="0">
                <a:solidFill>
                  <a:srgbClr val="073E87"/>
                </a:solidFill>
                <a:latin typeface="BellGothic BT" pitchFamily="34" charset="0"/>
              </a:rPr>
              <a:t>Data</a:t>
            </a:r>
            <a:endParaRPr lang="en-US" dirty="0">
              <a:solidFill>
                <a:srgbClr val="073E87"/>
              </a:solidFill>
            </a:endParaRPr>
          </a:p>
        </p:txBody>
      </p:sp>
      <p:pic>
        <p:nvPicPr>
          <p:cNvPr id="2051" name="Picture 3" descr="C:\Users\kwoodward\Desktop\arrow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788" y="4316837"/>
            <a:ext cx="2518087" cy="1810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kwoodward\Desktop\arrow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122" y="1748786"/>
            <a:ext cx="2054616" cy="1136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C:\Users\kwoodward\Desktop\arrows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369" y="2886084"/>
            <a:ext cx="1207117" cy="228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ronan\Desktop\adaptive learning\adaptive_pieces\00_adaptive_learning_input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73" y="2927874"/>
            <a:ext cx="1685501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C0C2B-38BA-4A5B-8D5D-FB07A05A65D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27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C0C2B-38BA-4A5B-8D5D-FB07A05A65D7}" type="slidenum">
              <a:rPr kumimoji="0" lang="en-US" smtClean="0"/>
              <a:pPr/>
              <a:t>4</a:t>
            </a:fld>
            <a:endParaRPr kumimoji="0" lang="en-US" dirty="0"/>
          </a:p>
        </p:txBody>
      </p:sp>
      <p:sp>
        <p:nvSpPr>
          <p:cNvPr id="2" name="Rectangle 1"/>
          <p:cNvSpPr/>
          <p:nvPr/>
        </p:nvSpPr>
        <p:spPr>
          <a:xfrm>
            <a:off x="342900" y="1028700"/>
            <a:ext cx="8153400" cy="497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83127" y="1447800"/>
            <a:ext cx="8991600" cy="3886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Tx/>
              <a:buFont typeface="Arial" pitchFamily="34" charset="0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Tx/>
              <a:buFont typeface="Arial" pitchFamily="34" charset="0"/>
              <a:buChar char="•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Tx/>
              <a:buFont typeface="Arial" pitchFamily="34" charset="0"/>
              <a:buChar char="•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Tx/>
              <a:buFont typeface="Arial" pitchFamily="34" charset="0"/>
              <a:buChar char="•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Tx/>
              <a:buFont typeface="Arial" pitchFamily="34" charset="0"/>
              <a:buChar char="•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772" indent="-342900">
              <a:lnSpc>
                <a:spcPct val="150000"/>
              </a:lnSpc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REAL-TIME, near real-time and batch trade processing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461772" indent="-342900">
              <a:lnSpc>
                <a:spcPct val="150000"/>
              </a:lnSpc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Highly-scalable distributed architecture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461772" indent="-342900">
              <a:lnSpc>
                <a:spcPct val="150000"/>
              </a:lnSpc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BILLIONS </a:t>
            </a:r>
            <a:r>
              <a:rPr lang="en-US" dirty="0">
                <a:latin typeface="Calibri" pitchFamily="34" charset="0"/>
                <a:cs typeface="Calibri" pitchFamily="34" charset="0"/>
              </a:rPr>
              <a:t>of transactions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processed per month per server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461772" indent="-342900">
              <a:lnSpc>
                <a:spcPct val="150000"/>
              </a:lnSpc>
            </a:pPr>
            <a:r>
              <a:rPr lang="en-US" dirty="0">
                <a:latin typeface="Calibri" pitchFamily="34" charset="0"/>
                <a:cs typeface="Calibri" pitchFamily="34" charset="0"/>
              </a:rPr>
              <a:t>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ess than 10 millisecond response times</a:t>
            </a:r>
            <a:endParaRPr lang="en-US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61772" indent="-342900">
              <a:lnSpc>
                <a:spcPct val="150000"/>
              </a:lnSpc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99.999% Guaranteed operational uptime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461772" indent="-342900">
              <a:lnSpc>
                <a:spcPct val="150000"/>
              </a:lnSpc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Longest model lifespan on market</a:t>
            </a: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marL="109728" indent="0">
              <a:buFont typeface="Arial" pitchFamily="34" charset="0"/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" y="393700"/>
            <a:ext cx="6197600" cy="914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BellGothic BT"/>
              </a:rPr>
              <a:t>Key Performance Metrics</a:t>
            </a:r>
            <a:endParaRPr lang="en-US" b="1" dirty="0">
              <a:latin typeface="BellGothic BT"/>
            </a:endParaRPr>
          </a:p>
        </p:txBody>
      </p:sp>
    </p:spTree>
    <p:extLst>
      <p:ext uri="{BB962C8B-B14F-4D97-AF65-F5344CB8AC3E}">
        <p14:creationId xmlns:p14="http://schemas.microsoft.com/office/powerpoint/2010/main" val="55629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C0C2B-38BA-4A5B-8D5D-FB07A05A65D7}" type="slidenum">
              <a:rPr kumimoji="0" lang="en-US" smtClean="0"/>
              <a:pPr/>
              <a:t>5</a:t>
            </a:fld>
            <a:endParaRPr kumimoji="0" lang="en-US" dirty="0"/>
          </a:p>
        </p:txBody>
      </p:sp>
      <p:sp>
        <p:nvSpPr>
          <p:cNvPr id="2" name="Rectangle 1"/>
          <p:cNvSpPr/>
          <p:nvPr/>
        </p:nvSpPr>
        <p:spPr>
          <a:xfrm>
            <a:off x="330200" y="1028700"/>
            <a:ext cx="7759700" cy="505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2342003" y="1428022"/>
            <a:ext cx="6671170" cy="4792165"/>
          </a:xfrm>
        </p:spPr>
        <p:txBody>
          <a:bodyPr>
            <a:normAutofit lnSpcReduction="10000"/>
          </a:bodyPr>
          <a:lstStyle/>
          <a:p>
            <a:pPr marL="118872" indent="0">
              <a:lnSpc>
                <a:spcPct val="90000"/>
              </a:lnSpc>
              <a:buNone/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Easy Integration</a:t>
            </a:r>
            <a:endParaRPr lang="en-US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61455" indent="-182563">
              <a:lnSpc>
                <a:spcPct val="90000"/>
              </a:lnSpc>
            </a:pP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Works with any existing data feeds and infrastructure</a:t>
            </a:r>
          </a:p>
          <a:p>
            <a:pPr marL="461455" indent="-182563">
              <a:lnSpc>
                <a:spcPct val="90000"/>
              </a:lnSpc>
            </a:pP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Natively supports all major data types</a:t>
            </a:r>
          </a:p>
          <a:p>
            <a:pPr marL="461455" indent="-182563">
              <a:lnSpc>
                <a:spcPct val="90000"/>
              </a:lnSpc>
            </a:pPr>
            <a:r>
              <a:rPr lang="en-US" sz="2200" dirty="0" smtClean="0">
                <a:latin typeface="Calibri" pitchFamily="34" charset="0"/>
                <a:cs typeface="Calibri" pitchFamily="34" charset="0"/>
              </a:rPr>
              <a:t>Handles structured and unstructured data</a:t>
            </a:r>
          </a:p>
          <a:p>
            <a:pPr marL="461455" indent="-182563">
              <a:lnSpc>
                <a:spcPct val="90000"/>
              </a:lnSpc>
            </a:pP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Handles multiple data sources in parallel</a:t>
            </a:r>
          </a:p>
          <a:p>
            <a:pPr marL="118872" lvl="1" indent="0">
              <a:lnSpc>
                <a:spcPct val="90000"/>
              </a:lnSpc>
              <a:buNone/>
            </a:pPr>
            <a:endParaRPr lang="en-US" sz="2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118872" indent="0">
              <a:lnSpc>
                <a:spcPct val="90000"/>
              </a:lnSpc>
              <a:buNone/>
            </a:pPr>
            <a:r>
              <a:rPr lang="en-US" sz="2400" b="1" dirty="0">
                <a:latin typeface="Calibri" pitchFamily="34" charset="0"/>
                <a:cs typeface="Calibri" pitchFamily="34" charset="0"/>
              </a:rPr>
              <a:t>Painless Installation</a:t>
            </a:r>
          </a:p>
          <a:p>
            <a:pPr marL="450342" indent="-171450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No data warehouse requirement</a:t>
            </a:r>
          </a:p>
          <a:p>
            <a:pPr marL="450342" indent="-171450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Works with off-the-shelf, mid-range servers</a:t>
            </a:r>
          </a:p>
          <a:p>
            <a:pPr marL="450342" indent="-171450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No expensive databases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for analytics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or storage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90000"/>
              </a:lnSpc>
              <a:buNone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marL="118872" indent="0">
              <a:lnSpc>
                <a:spcPct val="90000"/>
              </a:lnSpc>
              <a:buNone/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Fast Implementation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450342" indent="-171450">
              <a:lnSpc>
                <a:spcPct val="90000"/>
              </a:lnSpc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Only 2-3 days of user training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required</a:t>
            </a:r>
          </a:p>
          <a:p>
            <a:pPr marL="450342" indent="-171450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4-8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weeks to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go-live, </a:t>
            </a:r>
            <a:r>
              <a:rPr lang="en-US" sz="2000" u="sng" dirty="0" smtClean="0">
                <a:latin typeface="Calibri" pitchFamily="34" charset="0"/>
                <a:cs typeface="Calibri" pitchFamily="34" charset="0"/>
              </a:rPr>
              <a:t>battle tested number</a:t>
            </a:r>
          </a:p>
          <a:p>
            <a:pPr marL="450342" indent="-171450">
              <a:lnSpc>
                <a:spcPct val="9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Dynamic deployment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9238" y="523875"/>
            <a:ext cx="8765523" cy="914400"/>
          </a:xfrm>
        </p:spPr>
        <p:txBody>
          <a:bodyPr>
            <a:normAutofit/>
          </a:bodyPr>
          <a:lstStyle/>
          <a:p>
            <a:r>
              <a:rPr lang="en-US" sz="3400" b="1" dirty="0" smtClean="0">
                <a:latin typeface="BellGothic BT"/>
              </a:rPr>
              <a:t>Integration, Installation &amp; Implementation</a:t>
            </a:r>
            <a:endParaRPr lang="en-US" sz="3400" b="1" dirty="0">
              <a:latin typeface="BellGothic BT"/>
            </a:endParaRPr>
          </a:p>
        </p:txBody>
      </p:sp>
      <p:sp>
        <p:nvSpPr>
          <p:cNvPr id="8" name="Chevron 7"/>
          <p:cNvSpPr/>
          <p:nvPr/>
        </p:nvSpPr>
        <p:spPr>
          <a:xfrm rot="5400000">
            <a:off x="488732" y="1614849"/>
            <a:ext cx="1925610" cy="1355834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 rot="5400000">
            <a:off x="485529" y="3006362"/>
            <a:ext cx="1925610" cy="1355834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 rot="5400000">
            <a:off x="488732" y="4379078"/>
            <a:ext cx="1925610" cy="1355834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5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C0C2B-38BA-4A5B-8D5D-FB07A05A65D7}" type="slidenum">
              <a:rPr kumimoji="0" lang="en-US" smtClean="0"/>
              <a:pPr/>
              <a:t>6</a:t>
            </a:fld>
            <a:endParaRPr kumimoji="0" lang="en-US" dirty="0"/>
          </a:p>
        </p:txBody>
      </p:sp>
      <p:pic>
        <p:nvPicPr>
          <p:cNvPr id="3074" name="Picture 1" descr="http://pagead2.googlesyndication.com/simgad/2233610405951349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673100"/>
            <a:ext cx="723900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88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Urban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215</Words>
  <Application>Microsoft Office PowerPoint</Application>
  <PresentationFormat>On-screen Show (4:3)</PresentationFormat>
  <Paragraphs>72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Urban</vt:lpstr>
      <vt:lpstr>1_Urban</vt:lpstr>
      <vt:lpstr>Brighterion Solutions</vt:lpstr>
      <vt:lpstr>Automated Modeling Process</vt:lpstr>
      <vt:lpstr>Adaptive Learning</vt:lpstr>
      <vt:lpstr>Key Performance Metrics</vt:lpstr>
      <vt:lpstr>Integration, Installation &amp; Implementation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2014-04-22T22:07:52Z</dcterms:created>
  <dcterms:modified xsi:type="dcterms:W3CDTF">2014-10-07T14:25:30Z</dcterms:modified>
</cp:coreProperties>
</file>